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72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3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73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32787"/>
    <p:restoredTop sz="90929"/>
  </p:normalViewPr>
  <p:slideViewPr>
    <p:cSldViewPr>
      <p:cViewPr>
        <p:scale>
          <a:sx n="26" d="100"/>
          <a:sy n="26" d="100"/>
        </p:scale>
        <p:origin x="1096" y="40"/>
      </p:cViewPr>
      <p:guideLst>
        <p:guide orient="horz" pos="10368"/>
        <p:guide pos="13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tiff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CA74DA-BE4D-49FC-9CDE-A676D8B412BA}" type="datetimeFigureOut">
              <a:rPr lang="en-US" smtClean="0"/>
              <a:t>11/30/18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87ACB2-968F-4046-82C0-843F50F98F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645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87ACB2-968F-4046-82C0-843F50F98F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245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A6622-B4BB-42E0-87E4-A4FE6E4BBF2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1086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5F9FD5-AC43-4370-83BA-FCD4F00EA76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3371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0378C-5F25-4435-95B7-E9E4E89CA90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17149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07AFEF-EFC0-4C40-8177-6869AD63E76D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9288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F7DE7-DA56-4E4D-A5A7-9231BEA370D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3023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5486EC-FD66-4208-8BBF-6456D24EA45E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3911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7249CF-E7CD-4C0C-A5B7-5EBB963DA661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8075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38A9E-2B27-4B10-9B3D-C8811BEE892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1133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C0C617-9075-4E37-BA9D-3957F66E060F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7200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B09FC-F8CD-40C6-83A5-8F9ADA8E3607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2107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33C438-1F8D-460B-A93D-CADCD0D946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48190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899D5-DFEB-4BEF-A838-F52DE830EAE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3925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21" Type="http://schemas.openxmlformats.org/officeDocument/2006/relationships/image" Target="../media/image19.png"/><Relationship Id="rId7" Type="http://schemas.openxmlformats.org/officeDocument/2006/relationships/image" Target="../media/image5.tiff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24" Type="http://schemas.openxmlformats.org/officeDocument/2006/relationships/image" Target="../media/image22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1.png"/><Relationship Id="rId10" Type="http://schemas.openxmlformats.org/officeDocument/2006/relationships/image" Target="../media/image8.jpeg"/><Relationship Id="rId19" Type="http://schemas.openxmlformats.org/officeDocument/2006/relationships/image" Target="../media/image17.pn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2.jpeg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6DE1DE87-EC91-0B40-B752-D3AC6B2F4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71490" y="26151030"/>
            <a:ext cx="7734300" cy="26035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F1B6000-3FCE-4C86-B251-099091CD146B}"/>
              </a:ext>
            </a:extLst>
          </p:cNvPr>
          <p:cNvSpPr/>
          <p:nvPr/>
        </p:nvSpPr>
        <p:spPr>
          <a:xfrm>
            <a:off x="39800245" y="29773976"/>
            <a:ext cx="2643154" cy="32206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5" name="Rectangle 117"/>
          <p:cNvSpPr>
            <a:spLocks noChangeArrowheads="1"/>
          </p:cNvSpPr>
          <p:nvPr/>
        </p:nvSpPr>
        <p:spPr bwMode="auto">
          <a:xfrm>
            <a:off x="1154704" y="21626073"/>
            <a:ext cx="20790896" cy="10553686"/>
          </a:xfrm>
          <a:prstGeom prst="rect">
            <a:avLst/>
          </a:prstGeom>
          <a:noFill/>
          <a:ln w="57150">
            <a:headEnd/>
            <a:tailEnd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533"/>
          </a:p>
        </p:txBody>
      </p:sp>
      <p:sp>
        <p:nvSpPr>
          <p:cNvPr id="27" name="Text Box 87"/>
          <p:cNvSpPr txBox="1">
            <a:spLocks noChangeArrowheads="1"/>
          </p:cNvSpPr>
          <p:nvPr/>
        </p:nvSpPr>
        <p:spPr bwMode="auto">
          <a:xfrm>
            <a:off x="22313237" y="14733429"/>
            <a:ext cx="19466331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8097" dir="2700000" algn="ctr" rotWithShape="0">
                    <a:srgbClr val="808080">
                      <a:alpha val="75000"/>
                    </a:srgb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User Interface (UI)</a:t>
            </a:r>
            <a:endParaRPr lang="en-US" altLang="en-US" sz="6600" b="1" dirty="0">
              <a:solidFill>
                <a:schemeClr val="tx1">
                  <a:lumMod val="65000"/>
                  <a:lumOff val="35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2063" name="Rectangle 117"/>
          <p:cNvSpPr>
            <a:spLocks noChangeArrowheads="1"/>
          </p:cNvSpPr>
          <p:nvPr/>
        </p:nvSpPr>
        <p:spPr bwMode="auto">
          <a:xfrm>
            <a:off x="22140830" y="5766089"/>
            <a:ext cx="20691276" cy="8583710"/>
          </a:xfrm>
          <a:prstGeom prst="rect">
            <a:avLst/>
          </a:prstGeom>
          <a:ln w="5715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/>
            <a:endParaRPr lang="en-US" altLang="en-US" sz="2533" dirty="0"/>
          </a:p>
        </p:txBody>
      </p:sp>
      <p:sp>
        <p:nvSpPr>
          <p:cNvPr id="2059" name="Rectangle 119"/>
          <p:cNvSpPr>
            <a:spLocks noChangeArrowheads="1"/>
          </p:cNvSpPr>
          <p:nvPr/>
        </p:nvSpPr>
        <p:spPr bwMode="auto">
          <a:xfrm>
            <a:off x="22140830" y="14552067"/>
            <a:ext cx="20691275" cy="11370826"/>
          </a:xfrm>
          <a:prstGeom prst="rect">
            <a:avLst/>
          </a:prstGeom>
          <a:noFill/>
          <a:ln w="5715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 sz="9078" dirty="0"/>
          </a:p>
        </p:txBody>
      </p:sp>
      <p:sp>
        <p:nvSpPr>
          <p:cNvPr id="3" name="Text Box 90"/>
          <p:cNvSpPr txBox="1">
            <a:spLocks noChangeArrowheads="1"/>
          </p:cNvSpPr>
          <p:nvPr/>
        </p:nvSpPr>
        <p:spPr bwMode="auto">
          <a:xfrm>
            <a:off x="1958455" y="22132308"/>
            <a:ext cx="19737898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defTabSz="4633491">
              <a:defRPr/>
            </a:pPr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Algorithm</a:t>
            </a:r>
            <a:endParaRPr lang="en-US" sz="6600" b="1" dirty="0">
              <a:solidFill>
                <a:schemeClr val="tx1">
                  <a:lumMod val="65000"/>
                  <a:lumOff val="35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2111" name="Rectangle 3"/>
          <p:cNvSpPr txBox="1">
            <a:spLocks noChangeArrowheads="1"/>
          </p:cNvSpPr>
          <p:nvPr/>
        </p:nvSpPr>
        <p:spPr bwMode="auto">
          <a:xfrm>
            <a:off x="1123328" y="4229766"/>
            <a:ext cx="41785234" cy="12869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1646238" indent="-1646238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lnSpc>
                <a:spcPct val="90000"/>
              </a:lnSpc>
              <a:spcBef>
                <a:spcPct val="20000"/>
              </a:spcBef>
            </a:pPr>
            <a:r>
              <a:rPr lang="en-US" altLang="en-US" sz="6000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Natalia </a:t>
            </a:r>
            <a:r>
              <a:rPr lang="en-US" altLang="en-US" sz="6000" b="1" dirty="0" err="1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Dibbern</a:t>
            </a:r>
            <a:r>
              <a:rPr lang="en-US" altLang="en-US" sz="6000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and Juan </a:t>
            </a:r>
            <a:r>
              <a:rPr lang="en-US" altLang="en-US" sz="6000" b="1" dirty="0" err="1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Neri</a:t>
            </a:r>
            <a:r>
              <a:rPr lang="en-US" altLang="en-US" sz="6000" b="1" dirty="0"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| Department of Computer Science| Loyola Marymount University</a:t>
            </a:r>
          </a:p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5400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120" name="Rectangle 116"/>
          <p:cNvSpPr>
            <a:spLocks noChangeArrowheads="1"/>
          </p:cNvSpPr>
          <p:nvPr/>
        </p:nvSpPr>
        <p:spPr bwMode="auto">
          <a:xfrm>
            <a:off x="1154704" y="5803522"/>
            <a:ext cx="20790896" cy="15627050"/>
          </a:xfrm>
          <a:prstGeom prst="rect">
            <a:avLst/>
          </a:prstGeom>
          <a:noFill/>
          <a:ln w="5715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 sz="9078"/>
          </a:p>
        </p:txBody>
      </p:sp>
      <p:sp>
        <p:nvSpPr>
          <p:cNvPr id="2079" name="TextBox 12"/>
          <p:cNvSpPr txBox="1">
            <a:spLocks noChangeArrowheads="1"/>
          </p:cNvSpPr>
          <p:nvPr/>
        </p:nvSpPr>
        <p:spPr bwMode="auto">
          <a:xfrm>
            <a:off x="1434646" y="8100193"/>
            <a:ext cx="9813086" cy="624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dirty="0"/>
              <a:t>According to the Department of Civil Engineering and Environmental Sciences  at Loyola Marymount University, climate change projections continue to be dominated by large uncertainties.</a:t>
            </a:r>
          </a:p>
          <a:p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Complex dynamic models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Outdated statistical models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Computationally inefficient “ensemble methods”</a:t>
            </a:r>
          </a:p>
        </p:txBody>
      </p:sp>
      <p:sp>
        <p:nvSpPr>
          <p:cNvPr id="12" name="Text Box 95"/>
          <p:cNvSpPr txBox="1">
            <a:spLocks noChangeArrowheads="1"/>
          </p:cNvSpPr>
          <p:nvPr/>
        </p:nvSpPr>
        <p:spPr bwMode="auto">
          <a:xfrm>
            <a:off x="1676401" y="6171523"/>
            <a:ext cx="19466328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Climate Change Prediction Problem</a:t>
            </a:r>
            <a:endParaRPr lang="en-US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154704" y="554054"/>
            <a:ext cx="41772453" cy="353370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2243" y="738641"/>
            <a:ext cx="42138069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Deeper Insights: </a:t>
            </a:r>
            <a:r>
              <a:rPr lang="en-US" sz="9600" dirty="0">
                <a:solidFill>
                  <a:srgbClr val="FFFFFF"/>
                </a:solidFill>
              </a:rPr>
              <a:t>Developing a Deep Learning Algorithm for Climate Change Prediction</a:t>
            </a:r>
          </a:p>
          <a:p>
            <a:pPr algn="ctr"/>
            <a:endParaRPr lang="en-US" sz="9600" dirty="0">
              <a:solidFill>
                <a:schemeClr val="bg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3" name="Rectangle 2"/>
          <p:cNvSpPr>
            <a:spLocks noChangeArrowheads="1"/>
          </p:cNvSpPr>
          <p:nvPr/>
        </p:nvSpPr>
        <p:spPr bwMode="auto">
          <a:xfrm>
            <a:off x="1" y="-1145232"/>
            <a:ext cx="18473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23307445" y="10632096"/>
            <a:ext cx="184731" cy="102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endParaRPr lang="en-US" altLang="en-US" sz="3200" dirty="0">
              <a:latin typeface="Garamond" charset="0"/>
              <a:ea typeface="Garamond" charset="0"/>
              <a:cs typeface="Garamond" charset="0"/>
            </a:endParaRPr>
          </a:p>
          <a:p>
            <a:endParaRPr lang="en-US" dirty="0"/>
          </a:p>
        </p:txBody>
      </p:sp>
      <p:sp>
        <p:nvSpPr>
          <p:cNvPr id="52" name="Text Box 95">
            <a:extLst>
              <a:ext uri="{FF2B5EF4-FFF2-40B4-BE49-F238E27FC236}">
                <a16:creationId xmlns:a16="http://schemas.microsoft.com/office/drawing/2014/main" id="{ADD7D1B4-EA40-3540-B594-F6360DCAE6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9528" y="14658856"/>
            <a:ext cx="19466328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Solution</a:t>
            </a:r>
            <a:endParaRPr lang="en-US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53" name="Content Placeholder 4">
            <a:extLst>
              <a:ext uri="{FF2B5EF4-FFF2-40B4-BE49-F238E27FC236}">
                <a16:creationId xmlns:a16="http://schemas.microsoft.com/office/drawing/2014/main" id="{869F8AA9-9670-CD4C-BD8F-29BDC8A3AA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2681"/>
          <a:stretch/>
        </p:blipFill>
        <p:spPr>
          <a:xfrm>
            <a:off x="10783060" y="7647521"/>
            <a:ext cx="10913293" cy="6138728"/>
          </a:xfrm>
          <a:prstGeom prst="rect">
            <a:avLst/>
          </a:prstGeom>
        </p:spPr>
      </p:pic>
      <p:sp>
        <p:nvSpPr>
          <p:cNvPr id="54" name="TextBox 12">
            <a:extLst>
              <a:ext uri="{FF2B5EF4-FFF2-40B4-BE49-F238E27FC236}">
                <a16:creationId xmlns:a16="http://schemas.microsoft.com/office/drawing/2014/main" id="{78E52EC9-9012-2C41-A296-52B8576F67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398" y="15676429"/>
            <a:ext cx="19691961" cy="6247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dirty="0"/>
              <a:t>Recent research in the field of Artificial Intelligence has provided advances in such topics as:</a:t>
            </a:r>
          </a:p>
          <a:p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Deep Learning Algorithms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High quality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Cloud computing</a:t>
            </a:r>
          </a:p>
          <a:p>
            <a:endParaRPr lang="en-US" sz="4000" dirty="0"/>
          </a:p>
          <a:p>
            <a:r>
              <a:rPr lang="en-US" sz="4000" dirty="0"/>
              <a:t>These advances have increased the likelihood of major breakthroughs in solving climate prediction problems.</a:t>
            </a:r>
          </a:p>
          <a:p>
            <a:endParaRPr lang="en-US" sz="4000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2E668CA-3A7C-F848-BFE6-B6250D8557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234534" y="7426437"/>
            <a:ext cx="10786585" cy="5535418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B7552334-BF27-454C-9D0A-1C615F7816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51663" y="25046538"/>
            <a:ext cx="7208958" cy="505987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654D5416-94AD-5546-96D4-2E3AB31182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528698" y="16129158"/>
            <a:ext cx="9988519" cy="521900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1F4552-0349-AB4B-A3B4-8AC034E888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4397" y="16098774"/>
            <a:ext cx="10173773" cy="5249384"/>
          </a:xfrm>
          <a:prstGeom prst="rect">
            <a:avLst/>
          </a:prstGeom>
        </p:spPr>
      </p:pic>
      <p:sp>
        <p:nvSpPr>
          <p:cNvPr id="61" name="TextBox 12">
            <a:extLst>
              <a:ext uri="{FF2B5EF4-FFF2-40B4-BE49-F238E27FC236}">
                <a16:creationId xmlns:a16="http://schemas.microsoft.com/office/drawing/2014/main" id="{D094AE4D-BC39-9E4A-9BD9-D36DCC4456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4189" y="23435805"/>
            <a:ext cx="19864170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dirty="0"/>
              <a:t>The algorithm is composed of a Long Short-Term Memory Neural Network given that our data represents an evolution of a system in time.  </a:t>
            </a:r>
          </a:p>
        </p:txBody>
      </p:sp>
      <p:sp>
        <p:nvSpPr>
          <p:cNvPr id="62" name="TextBox 12">
            <a:extLst>
              <a:ext uri="{FF2B5EF4-FFF2-40B4-BE49-F238E27FC236}">
                <a16:creationId xmlns:a16="http://schemas.microsoft.com/office/drawing/2014/main" id="{AD8184DB-5578-3040-BE01-5C07A02C33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42962" y="14031064"/>
            <a:ext cx="1042299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1: Current statistical models used to predict El Niño</a:t>
            </a:r>
          </a:p>
        </p:txBody>
      </p:sp>
      <p:sp>
        <p:nvSpPr>
          <p:cNvPr id="63" name="TextBox 12">
            <a:extLst>
              <a:ext uri="{FF2B5EF4-FFF2-40B4-BE49-F238E27FC236}">
                <a16:creationId xmlns:a16="http://schemas.microsoft.com/office/drawing/2014/main" id="{32D4D8DA-948B-6A40-98AA-3297507C91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4190" y="30828591"/>
            <a:ext cx="1042299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2: Visual Representation of the LSTM network</a:t>
            </a:r>
          </a:p>
        </p:txBody>
      </p:sp>
      <p:sp>
        <p:nvSpPr>
          <p:cNvPr id="64" name="TextBox 12">
            <a:extLst>
              <a:ext uri="{FF2B5EF4-FFF2-40B4-BE49-F238E27FC236}">
                <a16:creationId xmlns:a16="http://schemas.microsoft.com/office/drawing/2014/main" id="{37068716-CC38-9C47-92E8-CD953C83B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2683" y="30896961"/>
            <a:ext cx="900970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3: Visualization of a Machine Learning Algorithm’s Pipeline</a:t>
            </a:r>
          </a:p>
        </p:txBody>
      </p:sp>
      <p:sp>
        <p:nvSpPr>
          <p:cNvPr id="68" name="Text Box 95">
            <a:extLst>
              <a:ext uri="{FF2B5EF4-FFF2-40B4-BE49-F238E27FC236}">
                <a16:creationId xmlns:a16="http://schemas.microsoft.com/office/drawing/2014/main" id="{F7EE956F-439E-1649-9803-E1F51FEDDA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67298" y="6166914"/>
            <a:ext cx="4202703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Data</a:t>
            </a:r>
            <a:endParaRPr lang="en-US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Garamond" panose="02020404030301010803" pitchFamily="18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70" name="Rectangle 119">
            <a:extLst>
              <a:ext uri="{FF2B5EF4-FFF2-40B4-BE49-F238E27FC236}">
                <a16:creationId xmlns:a16="http://schemas.microsoft.com/office/drawing/2014/main" id="{E124B463-7F0D-204A-A2FB-5978630591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50052" y="26141308"/>
            <a:ext cx="20691275" cy="5970279"/>
          </a:xfrm>
          <a:prstGeom prst="rect">
            <a:avLst/>
          </a:prstGeom>
          <a:noFill/>
          <a:ln w="57150"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endParaRPr lang="en-US" altLang="en-US" sz="9078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49BADFF3-A4EF-A94B-90C6-21A4F2D460E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94239" y="28314299"/>
            <a:ext cx="3278433" cy="183592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C3C40E8-2433-4A44-AD53-66BA93A868A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4636" y="27852190"/>
            <a:ext cx="2779001" cy="233392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C282514-AFA5-A144-AB26-24EDE946C3B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2872" y="26390698"/>
            <a:ext cx="2209800" cy="2197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FDD19FCB-BAF8-7C4E-9D09-0CA801BA987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2268" y="29956891"/>
            <a:ext cx="10985500" cy="28448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6D84AED-AF2E-3E4E-93D1-BFF884576C55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6929" y="30081790"/>
            <a:ext cx="6495472" cy="1747868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A7DD25D-B5CD-AB4E-9E9A-06D2A0A9DC5A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06762" y="28542436"/>
            <a:ext cx="9858182" cy="1971636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8701051-1063-234C-ACBE-B05011E0008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39431" y="28094326"/>
            <a:ext cx="5294397" cy="2064241"/>
          </a:xfrm>
          <a:prstGeom prst="rect">
            <a:avLst/>
          </a:prstGeom>
        </p:spPr>
      </p:pic>
      <p:sp>
        <p:nvSpPr>
          <p:cNvPr id="88" name="Text Box 87">
            <a:extLst>
              <a:ext uri="{FF2B5EF4-FFF2-40B4-BE49-F238E27FC236}">
                <a16:creationId xmlns:a16="http://schemas.microsoft.com/office/drawing/2014/main" id="{9302E02F-97C2-5242-B34E-28F813E056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13237" y="26552587"/>
            <a:ext cx="7525409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8097" dir="2700000" algn="ctr" rotWithShape="0">
                    <a:srgbClr val="808080">
                      <a:alpha val="75000"/>
                    </a:srgb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Technologies</a:t>
            </a:r>
            <a:endParaRPr lang="en-US" altLang="en-US" sz="6600" b="1" dirty="0">
              <a:solidFill>
                <a:schemeClr val="tx1">
                  <a:lumMod val="65000"/>
                  <a:lumOff val="35000"/>
                </a:schemeClr>
              </a:solidFill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89" name="TextBox 12">
            <a:extLst>
              <a:ext uri="{FF2B5EF4-FFF2-40B4-BE49-F238E27FC236}">
                <a16:creationId xmlns:a16="http://schemas.microsoft.com/office/drawing/2014/main" id="{B4452747-C660-AC41-A76E-526BB2B39C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26361" y="23142601"/>
            <a:ext cx="5264105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b="1" dirty="0"/>
              <a:t>About Page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Problem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Solution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Challenges</a:t>
            </a:r>
          </a:p>
        </p:txBody>
      </p:sp>
      <p:sp>
        <p:nvSpPr>
          <p:cNvPr id="90" name="TextBox 12">
            <a:extLst>
              <a:ext uri="{FF2B5EF4-FFF2-40B4-BE49-F238E27FC236}">
                <a16:creationId xmlns:a16="http://schemas.microsoft.com/office/drawing/2014/main" id="{FF712EF7-DD6C-D848-B7E9-E1FF2BEE0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68792" y="21626073"/>
            <a:ext cx="980864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6: Screen shot of the “about page”</a:t>
            </a:r>
          </a:p>
        </p:txBody>
      </p:sp>
      <p:sp>
        <p:nvSpPr>
          <p:cNvPr id="91" name="TextBox 12">
            <a:extLst>
              <a:ext uri="{FF2B5EF4-FFF2-40B4-BE49-F238E27FC236}">
                <a16:creationId xmlns:a16="http://schemas.microsoft.com/office/drawing/2014/main" id="{3C0267F0-644F-3C4A-BBD2-0C4C3B70F9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539981" y="21533887"/>
            <a:ext cx="1011875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7: Screen shot of the “predictions page”</a:t>
            </a:r>
          </a:p>
        </p:txBody>
      </p:sp>
      <p:sp>
        <p:nvSpPr>
          <p:cNvPr id="92" name="TextBox 12">
            <a:extLst>
              <a:ext uri="{FF2B5EF4-FFF2-40B4-BE49-F238E27FC236}">
                <a16:creationId xmlns:a16="http://schemas.microsoft.com/office/drawing/2014/main" id="{C1D18230-2DD9-A54D-B295-0CF83F8763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4609" y="13253796"/>
            <a:ext cx="10851668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5: Mean sea surface level temperature as a function of time</a:t>
            </a:r>
          </a:p>
        </p:txBody>
      </p:sp>
      <p:sp>
        <p:nvSpPr>
          <p:cNvPr id="93" name="TextBox 12">
            <a:extLst>
              <a:ext uri="{FF2B5EF4-FFF2-40B4-BE49-F238E27FC236}">
                <a16:creationId xmlns:a16="http://schemas.microsoft.com/office/drawing/2014/main" id="{65AA0858-7021-4742-AF0F-641E113950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78961" y="23270880"/>
            <a:ext cx="8817317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b="1" dirty="0"/>
              <a:t>Predictions Page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Time input query form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r>
              <a:rPr lang="en-US" sz="4000" dirty="0"/>
              <a:t>Algorithm predictions</a:t>
            </a:r>
          </a:p>
          <a:p>
            <a:pPr marL="1314450" lvl="1" indent="-571500">
              <a:buFont typeface="Arial" panose="020B0604020202020204" pitchFamily="34" charset="0"/>
              <a:buChar char="•"/>
            </a:pPr>
            <a:endParaRPr lang="en-US" sz="4000" dirty="0"/>
          </a:p>
        </p:txBody>
      </p:sp>
      <p:sp>
        <p:nvSpPr>
          <p:cNvPr id="94" name="TextBox 12">
            <a:extLst>
              <a:ext uri="{FF2B5EF4-FFF2-40B4-BE49-F238E27FC236}">
                <a16:creationId xmlns:a16="http://schemas.microsoft.com/office/drawing/2014/main" id="{6ABEF578-881A-B641-8CE5-F15CC544B4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37852" y="22279492"/>
            <a:ext cx="1023096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sz="4000" dirty="0"/>
              <a:t>The UI is composed of two main web pages:</a:t>
            </a:r>
          </a:p>
        </p:txBody>
      </p:sp>
      <p:sp>
        <p:nvSpPr>
          <p:cNvPr id="98" name="Text Box 95">
            <a:extLst>
              <a:ext uri="{FF2B5EF4-FFF2-40B4-BE49-F238E27FC236}">
                <a16:creationId xmlns:a16="http://schemas.microsoft.com/office/drawing/2014/main" id="{85E0EE48-F76E-0B46-A25C-457C76FDA4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66778" y="6145364"/>
            <a:ext cx="8786022" cy="1107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4389438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6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The Prediction Results</a:t>
            </a:r>
            <a:endParaRPr lang="en-US" altLang="en-US" sz="6000" b="1" dirty="0">
              <a:solidFill>
                <a:schemeClr val="tx1">
                  <a:lumMod val="65000"/>
                  <a:lumOff val="35000"/>
                </a:schemeClr>
              </a:solidFill>
              <a:latin typeface="Garamond" panose="02020404030301010803" pitchFamily="18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3C1A9DB-005A-7D47-8CFF-21957A37B885}"/>
              </a:ext>
            </a:extLst>
          </p:cNvPr>
          <p:cNvSpPr/>
          <p:nvPr/>
        </p:nvSpPr>
        <p:spPr>
          <a:xfrm>
            <a:off x="41034970" y="29775614"/>
            <a:ext cx="2816857" cy="302607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9481937-477D-41FD-BD85-017CEDFACFA4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25745" y="29866250"/>
            <a:ext cx="3026082" cy="302608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9EA3DA99-07D4-FF4D-A337-9AA5CF52218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8863" y="7259294"/>
            <a:ext cx="8421894" cy="2923302"/>
          </a:xfrm>
          <a:prstGeom prst="rect">
            <a:avLst/>
          </a:prstGeom>
        </p:spPr>
      </p:pic>
      <p:sp>
        <p:nvSpPr>
          <p:cNvPr id="100" name="TextBox 12">
            <a:extLst>
              <a:ext uri="{FF2B5EF4-FFF2-40B4-BE49-F238E27FC236}">
                <a16:creationId xmlns:a16="http://schemas.microsoft.com/office/drawing/2014/main" id="{1BC6155F-E201-2E41-8F1F-F2429ECF75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225542" y="13225234"/>
            <a:ext cx="8366743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sz="3000" dirty="0"/>
              <a:t>Fig 4: Algorithm's Input features</a:t>
            </a:r>
          </a:p>
        </p:txBody>
      </p:sp>
      <p:graphicFrame>
        <p:nvGraphicFramePr>
          <p:cNvPr id="101" name="Table 100">
            <a:extLst>
              <a:ext uri="{FF2B5EF4-FFF2-40B4-BE49-F238E27FC236}">
                <a16:creationId xmlns:a16="http://schemas.microsoft.com/office/drawing/2014/main" id="{FD9A40E0-2C80-5847-85A3-8FE4B0C982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9429218"/>
              </p:ext>
            </p:extLst>
          </p:nvPr>
        </p:nvGraphicFramePr>
        <p:xfrm>
          <a:off x="23032210" y="10516111"/>
          <a:ext cx="732711" cy="2092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-6.8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0.7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81.2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26.1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26.2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589A1A5-03BC-8443-BBB9-84390DE7E4E0}"/>
                  </a:ext>
                </a:extLst>
              </p:cNvPr>
              <p:cNvSpPr txBox="1"/>
              <p:nvPr/>
            </p:nvSpPr>
            <p:spPr>
              <a:xfrm>
                <a:off x="22123712" y="11310391"/>
                <a:ext cx="8874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589A1A5-03BC-8443-BBB9-84390DE7E4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23712" y="11310391"/>
                <a:ext cx="887422" cy="461665"/>
              </a:xfrm>
              <a:prstGeom prst="rect">
                <a:avLst/>
              </a:prstGeom>
              <a:blipFill>
                <a:blip r:embed="rId1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9" name="Double Bracket 108">
            <a:extLst>
              <a:ext uri="{FF2B5EF4-FFF2-40B4-BE49-F238E27FC236}">
                <a16:creationId xmlns:a16="http://schemas.microsoft.com/office/drawing/2014/main" id="{E94E297B-E976-AA45-9119-23C600A6ECE1}"/>
              </a:ext>
            </a:extLst>
          </p:cNvPr>
          <p:cNvSpPr/>
          <p:nvPr/>
        </p:nvSpPr>
        <p:spPr>
          <a:xfrm>
            <a:off x="23007361" y="10478510"/>
            <a:ext cx="732710" cy="217292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490CCA5-B804-AF4D-B190-7C2CD6081BC3}"/>
              </a:ext>
            </a:extLst>
          </p:cNvPr>
          <p:cNvSpPr txBox="1"/>
          <p:nvPr/>
        </p:nvSpPr>
        <p:spPr>
          <a:xfrm>
            <a:off x="24989493" y="10632096"/>
            <a:ext cx="184731" cy="102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endParaRPr lang="en-US" altLang="en-US" sz="3200" dirty="0">
              <a:latin typeface="Garamond" charset="0"/>
              <a:ea typeface="Garamond" charset="0"/>
              <a:cs typeface="Garamond" charset="0"/>
            </a:endParaRPr>
          </a:p>
          <a:p>
            <a:endParaRPr lang="en-US" dirty="0"/>
          </a:p>
        </p:txBody>
      </p:sp>
      <p:graphicFrame>
        <p:nvGraphicFramePr>
          <p:cNvPr id="121" name="Table 120">
            <a:extLst>
              <a:ext uri="{FF2B5EF4-FFF2-40B4-BE49-F238E27FC236}">
                <a16:creationId xmlns:a16="http://schemas.microsoft.com/office/drawing/2014/main" id="{DE429058-D362-3144-A350-967CF35848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73477"/>
              </p:ext>
            </p:extLst>
          </p:nvPr>
        </p:nvGraphicFramePr>
        <p:xfrm>
          <a:off x="24714258" y="10516111"/>
          <a:ext cx="732711" cy="2092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-4.9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1.1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81.2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25.7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26.0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A9C42D6A-2C5D-E440-BB9F-F6AF6D0EABF1}"/>
                  </a:ext>
                </a:extLst>
              </p:cNvPr>
              <p:cNvSpPr txBox="1"/>
              <p:nvPr/>
            </p:nvSpPr>
            <p:spPr>
              <a:xfrm>
                <a:off x="23805761" y="11310391"/>
                <a:ext cx="88030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A9C42D6A-2C5D-E440-BB9F-F6AF6D0EAB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805761" y="11310391"/>
                <a:ext cx="880305" cy="461665"/>
              </a:xfrm>
              <a:prstGeom prst="rect">
                <a:avLst/>
              </a:prstGeom>
              <a:blipFill>
                <a:blip r:embed="rId2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3" name="Double Bracket 122">
            <a:extLst>
              <a:ext uri="{FF2B5EF4-FFF2-40B4-BE49-F238E27FC236}">
                <a16:creationId xmlns:a16="http://schemas.microsoft.com/office/drawing/2014/main" id="{66E8844E-C491-AA40-9389-81600A36097A}"/>
              </a:ext>
            </a:extLst>
          </p:cNvPr>
          <p:cNvSpPr/>
          <p:nvPr/>
        </p:nvSpPr>
        <p:spPr>
          <a:xfrm>
            <a:off x="24689409" y="10478510"/>
            <a:ext cx="732710" cy="217292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F22D1311-04AB-A94A-865D-8AF6C197C61C}"/>
              </a:ext>
            </a:extLst>
          </p:cNvPr>
          <p:cNvSpPr txBox="1"/>
          <p:nvPr/>
        </p:nvSpPr>
        <p:spPr>
          <a:xfrm>
            <a:off x="26601372" y="10632096"/>
            <a:ext cx="184731" cy="102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endParaRPr lang="en-US" altLang="en-US" sz="3200" dirty="0">
              <a:latin typeface="Garamond" charset="0"/>
              <a:ea typeface="Garamond" charset="0"/>
              <a:cs typeface="Garamond" charset="0"/>
            </a:endParaRPr>
          </a:p>
          <a:p>
            <a:endParaRPr lang="en-US" dirty="0"/>
          </a:p>
        </p:txBody>
      </p:sp>
      <p:graphicFrame>
        <p:nvGraphicFramePr>
          <p:cNvPr id="125" name="Table 124">
            <a:extLst>
              <a:ext uri="{FF2B5EF4-FFF2-40B4-BE49-F238E27FC236}">
                <a16:creationId xmlns:a16="http://schemas.microsoft.com/office/drawing/2014/main" id="{62434049-6737-AA46-A150-0A54C616E8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7858006"/>
              </p:ext>
            </p:extLst>
          </p:nvPr>
        </p:nvGraphicFramePr>
        <p:xfrm>
          <a:off x="26326137" y="10516111"/>
          <a:ext cx="732711" cy="2092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-4.5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81.2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25.7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25.3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806176D-112A-2641-A261-728F192DFFA0}"/>
                  </a:ext>
                </a:extLst>
              </p:cNvPr>
              <p:cNvSpPr txBox="1"/>
              <p:nvPr/>
            </p:nvSpPr>
            <p:spPr>
              <a:xfrm>
                <a:off x="25417639" y="11310391"/>
                <a:ext cx="8874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D806176D-112A-2641-A261-728F192DFF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417639" y="11310391"/>
                <a:ext cx="887422" cy="461665"/>
              </a:xfrm>
              <a:prstGeom prst="rect">
                <a:avLst/>
              </a:prstGeom>
              <a:blipFill>
                <a:blip r:embed="rId2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7" name="Double Bracket 126">
            <a:extLst>
              <a:ext uri="{FF2B5EF4-FFF2-40B4-BE49-F238E27FC236}">
                <a16:creationId xmlns:a16="http://schemas.microsoft.com/office/drawing/2014/main" id="{8F47776E-4549-F04A-8A1F-504560894F1E}"/>
              </a:ext>
            </a:extLst>
          </p:cNvPr>
          <p:cNvSpPr/>
          <p:nvPr/>
        </p:nvSpPr>
        <p:spPr>
          <a:xfrm>
            <a:off x="26301288" y="10478510"/>
            <a:ext cx="732710" cy="217292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24359B5B-FF88-0141-A2A6-3AD3A0F5F34A}"/>
              </a:ext>
            </a:extLst>
          </p:cNvPr>
          <p:cNvSpPr txBox="1"/>
          <p:nvPr/>
        </p:nvSpPr>
        <p:spPr>
          <a:xfrm>
            <a:off x="28283420" y="10632096"/>
            <a:ext cx="184731" cy="102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endParaRPr lang="en-US" altLang="en-US" sz="3200" dirty="0">
              <a:latin typeface="Garamond" charset="0"/>
              <a:ea typeface="Garamond" charset="0"/>
              <a:cs typeface="Garamond" charset="0"/>
            </a:endParaRPr>
          </a:p>
          <a:p>
            <a:endParaRPr lang="en-US" dirty="0"/>
          </a:p>
        </p:txBody>
      </p:sp>
      <p:graphicFrame>
        <p:nvGraphicFramePr>
          <p:cNvPr id="129" name="Table 128">
            <a:extLst>
              <a:ext uri="{FF2B5EF4-FFF2-40B4-BE49-F238E27FC236}">
                <a16:creationId xmlns:a16="http://schemas.microsoft.com/office/drawing/2014/main" id="{6071CB48-1A9C-2140-B5D7-9DA4AE713D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8085355"/>
              </p:ext>
            </p:extLst>
          </p:nvPr>
        </p:nvGraphicFramePr>
        <p:xfrm>
          <a:off x="28008185" y="10516111"/>
          <a:ext cx="732711" cy="2092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-3.8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1.9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81.2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25.6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24.3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93877492-0098-E64E-B8A4-6FB05686E9AD}"/>
                  </a:ext>
                </a:extLst>
              </p:cNvPr>
              <p:cNvSpPr txBox="1"/>
              <p:nvPr/>
            </p:nvSpPr>
            <p:spPr>
              <a:xfrm>
                <a:off x="27099687" y="11310391"/>
                <a:ext cx="8874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93877492-0098-E64E-B8A4-6FB05686E9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99687" y="11310391"/>
                <a:ext cx="887422" cy="461665"/>
              </a:xfrm>
              <a:prstGeom prst="rect">
                <a:avLst/>
              </a:prstGeom>
              <a:blipFill>
                <a:blip r:embed="rId2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1" name="Double Bracket 130">
            <a:extLst>
              <a:ext uri="{FF2B5EF4-FFF2-40B4-BE49-F238E27FC236}">
                <a16:creationId xmlns:a16="http://schemas.microsoft.com/office/drawing/2014/main" id="{5DEFDBEB-5F62-EF46-9D79-0DE42C601481}"/>
              </a:ext>
            </a:extLst>
          </p:cNvPr>
          <p:cNvSpPr/>
          <p:nvPr/>
        </p:nvSpPr>
        <p:spPr>
          <a:xfrm>
            <a:off x="27983336" y="10478510"/>
            <a:ext cx="732710" cy="217292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7A17BD3-E664-7940-B30C-6C361E057DEA}"/>
              </a:ext>
            </a:extLst>
          </p:cNvPr>
          <p:cNvSpPr txBox="1"/>
          <p:nvPr/>
        </p:nvSpPr>
        <p:spPr>
          <a:xfrm>
            <a:off x="29912448" y="10614097"/>
            <a:ext cx="184731" cy="10230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4000"/>
              </a:lnSpc>
            </a:pPr>
            <a:endParaRPr lang="en-US" altLang="en-US" sz="3200" dirty="0">
              <a:latin typeface="Garamond" charset="0"/>
              <a:ea typeface="Garamond" charset="0"/>
              <a:cs typeface="Garamond" charset="0"/>
            </a:endParaRPr>
          </a:p>
          <a:p>
            <a:endParaRPr lang="en-US" dirty="0"/>
          </a:p>
        </p:txBody>
      </p:sp>
      <p:graphicFrame>
        <p:nvGraphicFramePr>
          <p:cNvPr id="133" name="Table 132">
            <a:extLst>
              <a:ext uri="{FF2B5EF4-FFF2-40B4-BE49-F238E27FC236}">
                <a16:creationId xmlns:a16="http://schemas.microsoft.com/office/drawing/2014/main" id="{D9A965EB-DCE7-DF45-A52B-BF422BC75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252197"/>
              </p:ext>
            </p:extLst>
          </p:nvPr>
        </p:nvGraphicFramePr>
        <p:xfrm>
          <a:off x="29637213" y="10498112"/>
          <a:ext cx="732711" cy="2092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3271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-4.2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1.5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b="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81.2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25.3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5636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latin typeface="CMU Serif" panose="02000603000000000000" pitchFamily="2" charset="0"/>
                          <a:ea typeface="CMU Serif" panose="02000603000000000000" pitchFamily="2" charset="0"/>
                          <a:cs typeface="CMU Serif" panose="02000603000000000000" pitchFamily="2" charset="0"/>
                        </a:rPr>
                        <a:t>23.2</a:t>
                      </a:r>
                    </a:p>
                  </a:txBody>
                  <a:tcPr marT="41564" marB="4156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EF577867-0AD7-2047-96ED-132321395CB8}"/>
                  </a:ext>
                </a:extLst>
              </p:cNvPr>
              <p:cNvSpPr txBox="1"/>
              <p:nvPr/>
            </p:nvSpPr>
            <p:spPr>
              <a:xfrm>
                <a:off x="28728715" y="11292392"/>
                <a:ext cx="8874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en-US" i="1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EF577867-0AD7-2047-96ED-132321395C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728715" y="11292392"/>
                <a:ext cx="887422" cy="461665"/>
              </a:xfrm>
              <a:prstGeom prst="rect">
                <a:avLst/>
              </a:prstGeom>
              <a:blipFill>
                <a:blip r:embed="rId2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5" name="Double Bracket 134">
            <a:extLst>
              <a:ext uri="{FF2B5EF4-FFF2-40B4-BE49-F238E27FC236}">
                <a16:creationId xmlns:a16="http://schemas.microsoft.com/office/drawing/2014/main" id="{1A59C8AE-D9E0-8E40-A218-14D84C1AB235}"/>
              </a:ext>
            </a:extLst>
          </p:cNvPr>
          <p:cNvSpPr/>
          <p:nvPr/>
        </p:nvSpPr>
        <p:spPr>
          <a:xfrm>
            <a:off x="29612364" y="10460511"/>
            <a:ext cx="732710" cy="2172927"/>
          </a:xfrm>
          <a:prstGeom prst="bracketPair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A2EF18-BD20-474B-87F5-D21372541DE3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784" y="25478238"/>
            <a:ext cx="10061035" cy="47479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18375</TotalTime>
  <Words>284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CMU Serif</vt:lpstr>
      <vt:lpstr>Garamond</vt:lpstr>
      <vt:lpstr>Blank Presentation</vt:lpstr>
      <vt:lpstr>PowerPoint Presentation</vt:lpstr>
    </vt:vector>
  </TitlesOfParts>
  <Company>Office 2004 Test Drive 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 2004 Test Drive User</dc:creator>
  <cp:lastModifiedBy>Natalia Dibbern</cp:lastModifiedBy>
  <cp:revision>407</cp:revision>
  <cp:lastPrinted>2017-03-22T06:20:57Z</cp:lastPrinted>
  <dcterms:created xsi:type="dcterms:W3CDTF">2008-05-27T20:30:11Z</dcterms:created>
  <dcterms:modified xsi:type="dcterms:W3CDTF">2018-11-30T16:20:05Z</dcterms:modified>
</cp:coreProperties>
</file>